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0" r:id="rId2"/>
  </p:sldMasterIdLst>
  <p:notesMasterIdLst>
    <p:notesMasterId r:id="rId25"/>
  </p:notesMasterIdLst>
  <p:sldIdLst>
    <p:sldId id="275" r:id="rId3"/>
    <p:sldId id="256" r:id="rId4"/>
    <p:sldId id="257" r:id="rId5"/>
    <p:sldId id="279" r:id="rId6"/>
    <p:sldId id="270" r:id="rId7"/>
    <p:sldId id="259" r:id="rId8"/>
    <p:sldId id="271" r:id="rId9"/>
    <p:sldId id="276" r:id="rId10"/>
    <p:sldId id="265" r:id="rId11"/>
    <p:sldId id="280" r:id="rId12"/>
    <p:sldId id="281" r:id="rId13"/>
    <p:sldId id="263" r:id="rId14"/>
    <p:sldId id="272" r:id="rId15"/>
    <p:sldId id="268" r:id="rId16"/>
    <p:sldId id="282" r:id="rId17"/>
    <p:sldId id="277" r:id="rId18"/>
    <p:sldId id="267" r:id="rId19"/>
    <p:sldId id="273" r:id="rId20"/>
    <p:sldId id="274" r:id="rId21"/>
    <p:sldId id="266" r:id="rId22"/>
    <p:sldId id="278" r:id="rId23"/>
    <p:sldId id="269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99"/>
    <a:srgbClr val="66FF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0664A-E155-4CB1-97EE-9D17C6F401C5}" v="138" dt="2023-01-18T15:36:56.054"/>
    <p1510:client id="{2D898BFC-60D7-4D6F-915D-2E7DB96A9FA6}" v="566" dt="2023-01-18T16:23:34.579"/>
    <p1510:client id="{357CDAB7-EDB4-49E1-A2DE-299834090EDE}" v="45" dt="2023-01-18T16:26:49.426"/>
    <p1510:client id="{84315866-7CE5-4A1D-9587-3D89E238BAE9}" v="280" dt="2023-01-18T18:49:50.161"/>
    <p1510:client id="{CC9303A6-615E-40E7-9E94-933418BB80BA}" v="607" dt="2023-01-15T12:34:33.370"/>
    <p1510:client id="{D72ED826-43EF-41E0-BCEA-FDECDD47CB66}" v="4" dt="2023-01-18T18:19:11.246"/>
    <p1510:client id="{E5514552-1181-4F5A-A22B-ADD8FBC06BED}" v="320" dt="2023-01-18T18:16:5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AEA7-98DD-485C-8A93-087D5368C9B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13494-1BFE-4596-9923-F3C385065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74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13494-1BFE-4596-9923-F3C38506532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72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25,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25,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3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6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0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8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25,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0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Wo%C5%82anie_do_Yet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86254-394C-5C78-FFFC-E8804299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Nagroda Nobla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DF0A6-EB5E-1CCA-3052-D37310B0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837"/>
            <a:ext cx="4774809" cy="4756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 prestiżowe wyróżnienie - przyznawane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od 1901 r.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za wybitne osiągnięcia naukowe, literackie lub zasługi dla społeczeństw i ludzkości - ustanowione zostało ostatnią wolą szwedzkiego przemysłowca i wynalazcy dynamitu Alfreda Bernharda Nobla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(1833-1896).</a:t>
            </a:r>
          </a:p>
          <a:p>
            <a:pPr algn="ctr"/>
            <a:endParaRPr lang="pl-P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Alfred Nobel – Wikipedia, wolna encyklopedia">
            <a:extLst>
              <a:ext uri="{FF2B5EF4-FFF2-40B4-BE49-F238E27FC236}">
                <a16:creationId xmlns:a16="http://schemas.microsoft.com/office/drawing/2014/main" id="{2A781A8F-CBD9-B506-8A26-3D1C70FD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98" y="1420837"/>
            <a:ext cx="3787844" cy="50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3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E2283-2515-E97B-5F76-0AC1F37E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ea typeface="+mn-lt"/>
                <a:cs typeface="+mn-lt"/>
              </a:rPr>
              <a:t>Ciekawostki: Władysław Reymont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08725-BECF-D434-27DE-F7396F2E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800" b="0" i="0" dirty="0">
                <a:solidFill>
                  <a:srgbClr val="66FF33"/>
                </a:solidFill>
                <a:effectLst/>
              </a:rPr>
              <a:t>Na podstawie powieści Reymonta pt. „Ziemia obiecana” Andrzej Wajda nakręcił w 1974 roku film o takim samym tytule, który był nominowany do Oscara.</a:t>
            </a:r>
          </a:p>
          <a:p>
            <a:r>
              <a:rPr lang="pl-PL" sz="2800" b="0" i="0" dirty="0">
                <a:solidFill>
                  <a:srgbClr val="FF0000"/>
                </a:solidFill>
                <a:effectLst/>
              </a:rPr>
              <a:t>Od roku 1991 do 1996 wizerunek Władysława Reymonta znajdował się na polskim banknocie o nominale 1 000 000 zł, a od lat sześćdziesiątych pojawiły się również trzy znaczki pocztowe z podobizną Reymonta, wydane przez Pocztę Polską.</a:t>
            </a:r>
            <a:endParaRPr lang="pl-PL" sz="2800" dirty="0">
              <a:solidFill>
                <a:srgbClr val="FF0000"/>
              </a:solidFill>
            </a:endParaRPr>
          </a:p>
          <a:p>
            <a:r>
              <a:rPr lang="pl-PL" sz="2800" b="0" i="0" dirty="0">
                <a:solidFill>
                  <a:schemeClr val="accent1"/>
                </a:solidFill>
                <a:effectLst/>
              </a:rPr>
              <a:t> </a:t>
            </a:r>
            <a:r>
              <a:rPr lang="pl-PL" sz="2800" b="0" i="0" dirty="0">
                <a:solidFill>
                  <a:srgbClr val="7030A0"/>
                </a:solidFill>
                <a:effectLst/>
              </a:rPr>
              <a:t>Władysław Reymont miał bardzo poważną wadę wzroku i bez okularów </a:t>
            </a:r>
            <a:r>
              <a:rPr lang="pl-PL" sz="2800" dirty="0">
                <a:solidFill>
                  <a:srgbClr val="7030A0"/>
                </a:solidFill>
              </a:rPr>
              <a:t>niewiele widział</a:t>
            </a:r>
            <a:r>
              <a:rPr lang="pl-PL" sz="2800" b="0" i="0" dirty="0">
                <a:solidFill>
                  <a:srgbClr val="7030A0"/>
                </a:solidFill>
                <a:effectLst/>
              </a:rPr>
              <a:t>. W czasach młodości, kiedy grywał na deskach teatrów, zdarzyło mu się pomylić drzwi na scenie z szafą, do której wszedł. Kompromitacja ta mogła mieć wpływ na rezygnację z aktorskich planów.</a:t>
            </a:r>
            <a:endParaRPr lang="pl-PL" sz="2800" b="1" i="0" dirty="0">
              <a:solidFill>
                <a:srgbClr val="7030A0"/>
              </a:solidFill>
              <a:effectLst/>
            </a:endParaRPr>
          </a:p>
          <a:p>
            <a:r>
              <a:rPr lang="pl-PL" sz="28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Władysław Reymont miał tik nerwowy, który polegał na ciągłym przeczesywaniu włosów, poprawianiu binokli na nosie i obciąganiu kamizelki. </a:t>
            </a:r>
          </a:p>
          <a:p>
            <a:r>
              <a:rPr lang="pl-PL" sz="2800" b="0" i="0" dirty="0">
                <a:solidFill>
                  <a:srgbClr val="FF5050"/>
                </a:solidFill>
                <a:effectLst/>
              </a:rPr>
              <a:t>Był człowiekiem niezwykle rodzinnym, kochającym żonę i wspierającym całą swoją rodzinę.</a:t>
            </a:r>
            <a:endParaRPr lang="pl-PL" sz="2800" b="1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91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D861C-2E12-A55A-93A3-BA5A1537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Reymont: 1 000 000 zł</a:t>
            </a:r>
          </a:p>
        </p:txBody>
      </p:sp>
      <p:pic>
        <p:nvPicPr>
          <p:cNvPr id="1026" name="Picture 2" descr="Banknot 1000000 ZŁ Reymont 1993 SER. D - 7229902819 - oficjalne archiwum  Allegro">
            <a:extLst>
              <a:ext uri="{FF2B5EF4-FFF2-40B4-BE49-F238E27FC236}">
                <a16:creationId xmlns:a16="http://schemas.microsoft.com/office/drawing/2014/main" id="{1A27A4DD-A839-9ACA-1474-AAD51F4BF9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20" y="1825625"/>
            <a:ext cx="97075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6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EBE457-5272-733B-0AD0-FAC74B29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Calibri"/>
                <a:cs typeface="Calibri"/>
              </a:rPr>
              <a:t>Czesław Miłosz</a:t>
            </a:r>
            <a:endParaRPr lang="en-US" sz="6000" b="1" i="1" dirty="0">
              <a:solidFill>
                <a:schemeClr val="accent1"/>
              </a:solidFill>
              <a:latin typeface="Calibri"/>
              <a:cs typeface="Calibri"/>
            </a:endParaRPr>
          </a:p>
          <a:p>
            <a:endParaRPr lang="en-US" sz="400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9FF1C1-A407-58F1-C7C8-DA7090EC8D58}"/>
              </a:ext>
            </a:extLst>
          </p:cNvPr>
          <p:cNvSpPr txBox="1"/>
          <p:nvPr/>
        </p:nvSpPr>
        <p:spPr>
          <a:xfrm>
            <a:off x="312187" y="1662859"/>
            <a:ext cx="6605772" cy="48645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polski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poeta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</a:rPr>
              <a:t>, prozaik, eseista,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historyk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literatury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</a:rPr>
              <a:t>, tłumacz, dyplomata.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​</a:t>
            </a:r>
            <a:endParaRPr lang="pl-PL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Żył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latach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1911-2004. ​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Pochodził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ze 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szlachty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polskiej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 W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1980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roku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dostał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agrodę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Nobla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dziedzin</a:t>
            </a:r>
            <a:r>
              <a:rPr lang="pl-PL" sz="2200" dirty="0" err="1">
                <a:solidFill>
                  <a:schemeClr val="accent1">
                    <a:lumMod val="75000"/>
                  </a:schemeClr>
                </a:solidFill>
              </a:rPr>
              <a:t>ie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literatury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pl-PL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Był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uznawany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za 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najwybitniejszego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polskiego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poetę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XX w.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Jego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książki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zostały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przetłumaczone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44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języki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 ​</a:t>
            </a:r>
            <a:endParaRPr lang="pl-PL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200" u="sng" dirty="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Ważne dzieła: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Traktat moralny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Traktat poetycki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Zniewolony umysł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Zdobycie władzy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Dolina Issy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Ziemia </a:t>
            </a:r>
            <a:r>
              <a:rPr lang="pl-PL" sz="2200" b="0" dirty="0" err="1">
                <a:solidFill>
                  <a:schemeClr val="accent1"/>
                </a:solidFill>
                <a:effectLst/>
              </a:rPr>
              <a:t>Ulro</a:t>
            </a:r>
            <a:endParaRPr lang="pl-PL" sz="2200" b="0" dirty="0">
              <a:solidFill>
                <a:schemeClr val="accent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chemeClr val="accent1"/>
                </a:solidFill>
                <a:effectLst/>
              </a:rPr>
              <a:t>Historia literatury polskiej do roku 1939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Obraz 4" descr="Obraz zawierający mężczyzna, osoba, kostium, stare&#10;&#10;Opis wygenerowany automatycznie">
            <a:extLst>
              <a:ext uri="{FF2B5EF4-FFF2-40B4-BE49-F238E27FC236}">
                <a16:creationId xmlns:a16="http://schemas.microsoft.com/office/drawing/2014/main" id="{F6697DD1-9804-130F-08D4-2321082B4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1" r="755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492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5F47A-1ED8-480A-F004-2447705E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pl-PL" sz="2800" dirty="0"/>
              <a:t>Ciekawostki: Czesław Miłosz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B8B4E9-F6DD-AA76-67B9-0AF80D7B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>
            <a:normAutofit fontScale="25000" lnSpcReduction="20000"/>
          </a:bodyPr>
          <a:lstStyle/>
          <a:p>
            <a:r>
              <a:rPr lang="pl-PL" sz="9600" b="0" i="0" dirty="0">
                <a:solidFill>
                  <a:srgbClr val="FF0000"/>
                </a:solidFill>
                <a:effectLst/>
              </a:rPr>
              <a:t>Debiut literacki Miłosza miał miejsce w 1930 roku. </a:t>
            </a:r>
          </a:p>
          <a:p>
            <a:r>
              <a:rPr lang="pl-PL" sz="9600" b="0" i="0" dirty="0">
                <a:solidFill>
                  <a:srgbClr val="00B0F0"/>
                </a:solidFill>
                <a:effectLst/>
              </a:rPr>
              <a:t>W czasie wojny, tworzył pod pseudonimem Jan </a:t>
            </a:r>
            <a:r>
              <a:rPr lang="pl-PL" sz="9600" b="0" i="0" dirty="0" err="1">
                <a:solidFill>
                  <a:srgbClr val="00B0F0"/>
                </a:solidFill>
                <a:effectLst/>
              </a:rPr>
              <a:t>Syruć</a:t>
            </a:r>
            <a:r>
              <a:rPr lang="pl-PL" sz="9600" b="0" i="0" dirty="0">
                <a:solidFill>
                  <a:srgbClr val="00B0F0"/>
                </a:solidFill>
                <a:effectLst/>
              </a:rPr>
              <a:t> i pod tym nazwiskiem wydał w 1940 roku tom wierszy zatytułowany „Wiersze”. </a:t>
            </a:r>
          </a:p>
          <a:p>
            <a:r>
              <a:rPr lang="pl-PL" sz="9600" b="0" i="0" dirty="0">
                <a:solidFill>
                  <a:srgbClr val="7030A0"/>
                </a:solidFill>
                <a:effectLst/>
              </a:rPr>
              <a:t>W roku 1989 Miłosz wraz z bratem zostali uhonorowani tytułem „Sprawiedliwych wśród Narodów Świata” za pomoc Żydom w czasie II wojny</a:t>
            </a:r>
            <a:r>
              <a:rPr lang="pl-PL" sz="9600" dirty="0">
                <a:solidFill>
                  <a:srgbClr val="7030A0"/>
                </a:solidFill>
              </a:rPr>
              <a:t> światowej.</a:t>
            </a:r>
            <a:r>
              <a:rPr lang="pl-PL" sz="9600" b="0" i="0" dirty="0">
                <a:solidFill>
                  <a:srgbClr val="7030A0"/>
                </a:solidFill>
                <a:effectLst/>
              </a:rPr>
              <a:t> </a:t>
            </a:r>
          </a:p>
          <a:p>
            <a:r>
              <a:rPr lang="pl-PL" sz="9600" b="0" i="0" dirty="0">
                <a:solidFill>
                  <a:srgbClr val="00B050"/>
                </a:solidFill>
                <a:effectLst/>
              </a:rPr>
              <a:t>Okres powojenny to dla Miłosza czas pracy w dyplomacji</a:t>
            </a:r>
            <a:r>
              <a:rPr lang="pl-PL" sz="9600" dirty="0">
                <a:solidFill>
                  <a:srgbClr val="00B050"/>
                </a:solidFill>
              </a:rPr>
              <a:t> </a:t>
            </a:r>
            <a:r>
              <a:rPr lang="pl-PL" sz="9600" b="0" i="0" dirty="0">
                <a:solidFill>
                  <a:srgbClr val="00B050"/>
                </a:solidFill>
                <a:effectLst/>
              </a:rPr>
              <a:t>w USA oraz we Francji, gdzie tworzył. We Francji opublikował słynny esej </a:t>
            </a:r>
            <a:r>
              <a:rPr lang="pl-PL" sz="9600" b="1" i="0" dirty="0">
                <a:solidFill>
                  <a:srgbClr val="00B050"/>
                </a:solidFill>
                <a:effectLst/>
              </a:rPr>
              <a:t>„Zniewolony umysł”.</a:t>
            </a:r>
          </a:p>
          <a:p>
            <a:r>
              <a:rPr lang="pl-PL" sz="9600" b="0" i="0" dirty="0">
                <a:solidFill>
                  <a:srgbClr val="000000"/>
                </a:solidFill>
                <a:effectLst/>
              </a:rPr>
              <a:t>W 1960 roku Czesław Miłosz przeniósł się do Stanów Zjednoczonych, podejmując pracę na Uniwersytecie Kalifornijskim w Berkeley oraz na Harvardzie.</a:t>
            </a:r>
          </a:p>
          <a:p>
            <a:r>
              <a:rPr lang="pl-PL" sz="9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W 1993 roku Miłosz przeprowadził się na stałe do Polski i zamieszkał w Krakowie. Podczas życia na emigracji wielokrotnie był za swoją twórczość literacką doceniany przez wiele ośrodków akademickich. Doktoraty honoris causa, nadane przez wiele uniwersytetów, są najlepszym przykładem prestiżu, jakim się cieszył.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68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2055C8-14EC-95AF-A7C8-129C1F96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26" y="-255816"/>
            <a:ext cx="6002110" cy="1495425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chemeClr val="accent1"/>
                </a:solidFill>
                <a:latin typeface="Calibri"/>
                <a:cs typeface="Calibri Light"/>
              </a:rPr>
              <a:t>Lech Wałęsa </a:t>
            </a:r>
            <a:endParaRPr lang="pl-PL" sz="4000" b="1">
              <a:solidFill>
                <a:schemeClr val="accent1"/>
              </a:solidFill>
              <a:latin typeface="Calibri"/>
              <a:cs typeface="Calibri Light" panose="020F03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3753BB-031D-1553-91E3-904E9596752A}"/>
              </a:ext>
            </a:extLst>
          </p:cNvPr>
          <p:cNvSpPr txBox="1"/>
          <p:nvPr/>
        </p:nvSpPr>
        <p:spPr>
          <a:xfrm>
            <a:off x="166544" y="860960"/>
            <a:ext cx="6629833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Polski polityk i działacz związkowy, dysydent. 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Ur. w 1943r.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Przywódca i bohater opozycji demokratycznej w okresie PRL, współzałożyciel i pierwszy przewodniczący NSZZ „Solidarność”.</a:t>
            </a: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Laureat 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Pokojowej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Nagrody Nobla w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1983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 </a:t>
            </a: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Wałęsa nie odebrał osobiście Nagrody Nobla, gdyż komunistyczne władze odmówiły mu wydania paszportu.</a:t>
            </a:r>
          </a:p>
          <a:p>
            <a:b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Wałęsa był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Prezydentem Rzeczypospolitej Polskiej w latach 1990–1995.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br>
              <a:rPr lang="en-US" dirty="0"/>
            </a:br>
            <a:endParaRPr lang="en-US" dirty="0"/>
          </a:p>
          <a:p>
            <a:endParaRPr lang="pl-PL" sz="2000" b="1" dirty="0">
              <a:cs typeface="Calibri"/>
            </a:endParaRPr>
          </a:p>
        </p:txBody>
      </p:sp>
      <p:pic>
        <p:nvPicPr>
          <p:cNvPr id="3" name="Obraz 3" descr="Obraz zawierający osoba, mężczyzna, kostium, odzież&#10;&#10;Opis wygenerowany automatycznie">
            <a:extLst>
              <a:ext uri="{FF2B5EF4-FFF2-40B4-BE49-F238E27FC236}">
                <a16:creationId xmlns:a16="http://schemas.microsoft.com/office/drawing/2014/main" id="{01840ABD-3EE3-D449-B768-26E42D06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3453" y="4742"/>
            <a:ext cx="4585301" cy="6855051"/>
          </a:xfrm>
        </p:spPr>
      </p:pic>
    </p:spTree>
    <p:extLst>
      <p:ext uri="{BB962C8B-B14F-4D97-AF65-F5344CB8AC3E}">
        <p14:creationId xmlns:p14="http://schemas.microsoft.com/office/powerpoint/2010/main" val="42525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B77E3-ACE5-0F8C-D549-DD73C2DC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  <a:ea typeface="+mn-lt"/>
                <a:cs typeface="+mn-lt"/>
              </a:rPr>
              <a:t>Ciekawostki: Lech Wałęsa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FBBE45-5785-DE71-2CE2-91918E8C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800" dirty="0">
                <a:solidFill>
                  <a:srgbClr val="FF3399"/>
                </a:solidFill>
                <a:ea typeface="+mn-lt"/>
                <a:cs typeface="+mn-lt"/>
              </a:rPr>
              <a:t>W 1991 roku odebrał z rąk królowej Elżbiety II tytuł Honorowego Członka Orderu Łaźni, brytyjskiego odznaczenia, którego tradycja sięga XII wieku.</a:t>
            </a:r>
          </a:p>
          <a:p>
            <a:pPr marL="342900" indent="-342900">
              <a:buFont typeface="Arial"/>
              <a:buChar char="•"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Jest laureatem ponad 35 doktoratów honoris causa na wielu polskich i zagranicznych uniwersytetach.</a:t>
            </a:r>
          </a:p>
          <a:p>
            <a:pPr marL="342900" indent="-342900">
              <a:buFont typeface="Arial"/>
              <a:buChar char="•"/>
            </a:pPr>
            <a:r>
              <a:rPr lang="pl-PL" sz="2800" dirty="0">
                <a:solidFill>
                  <a:srgbClr val="00B050"/>
                </a:solidFill>
                <a:ea typeface="+mn-lt"/>
                <a:cs typeface="+mn-lt"/>
              </a:rPr>
              <a:t>Jest autorem wielu książek, jego pierwszą była autobiografia „Droga nadziei” z 1984 roku.</a:t>
            </a:r>
          </a:p>
          <a:p>
            <a:pPr marL="342900" indent="-342900">
              <a:buFont typeface="Arial"/>
              <a:buChar char="•"/>
            </a:pPr>
            <a:r>
              <a:rPr lang="pl-PL" sz="28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Sylwetka Lecha Wałęsy znalazła się w teledyskach muzycznych np. Michaela Jacksona „Man in the Mirror” i zespołu The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Scorpions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„Wind of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Change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”.</a:t>
            </a:r>
            <a:endParaRPr lang="pl-PL" sz="2800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329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EF7342-330A-12F3-F9BC-4642D693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Rok 2023 ROKIEM SZYMBORSKIEJ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D7A97-46A2-CEE2-0480-9266FB89A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b="0" i="0" dirty="0">
                <a:solidFill>
                  <a:srgbClr val="1A1A1A"/>
                </a:solidFill>
                <a:effectLst/>
                <a:latin typeface="Roboto" panose="02000000000000000000" pitchFamily="2" charset="0"/>
              </a:rPr>
              <a:t>Wisława Szymborska urodziła się 2 lipca 1923 roku w Kórniku w Wielkopolsce, w 2023 roku świętujemy  </a:t>
            </a:r>
            <a:r>
              <a:rPr lang="pl-PL" b="1" i="0" dirty="0">
                <a:solidFill>
                  <a:srgbClr val="1A1A1A"/>
                </a:solidFill>
                <a:effectLst/>
                <a:latin typeface="Roboto" panose="02000000000000000000" pitchFamily="2" charset="0"/>
              </a:rPr>
              <a:t>100. rocznicę jej urodzin. </a:t>
            </a:r>
          </a:p>
          <a:p>
            <a:pPr algn="l"/>
            <a:r>
              <a:rPr lang="pl-PL" b="0" i="0" dirty="0">
                <a:solidFill>
                  <a:srgbClr val="1A1A1A"/>
                </a:solidFill>
                <a:effectLst/>
                <a:latin typeface="Roboto" panose="02000000000000000000" pitchFamily="2" charset="0"/>
              </a:rPr>
              <a:t>Szymborska jest autorką trzynastu tomów poetyckich, laureatką literackiej Nagrody Nobla, została uhonorowana najwyższym odznaczeniem państwowym − Orderem Orła Białego.  </a:t>
            </a:r>
          </a:p>
          <a:p>
            <a:pPr algn="l"/>
            <a:r>
              <a:rPr lang="pl-PL" b="0" i="0" dirty="0">
                <a:solidFill>
                  <a:srgbClr val="1A1A1A"/>
                </a:solidFill>
                <a:effectLst/>
                <a:latin typeface="Roboto" panose="02000000000000000000" pitchFamily="2" charset="0"/>
              </a:rPr>
              <a:t>Jej wiersze przetłumaczono na ponad czterdzieści języków.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80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8A8949-032E-C54B-709C-6493AA89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" y="1121"/>
            <a:ext cx="6219823" cy="14954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000"/>
          </a:p>
          <a:p>
            <a:r>
              <a:rPr lang="pl-PL" sz="6000" b="1" dirty="0">
                <a:solidFill>
                  <a:schemeClr val="accent1"/>
                </a:solidFill>
                <a:latin typeface="Calibri"/>
                <a:cs typeface="Calibri"/>
              </a:rPr>
              <a:t>Wisława Szymborska</a:t>
            </a:r>
          </a:p>
          <a:p>
            <a:endParaRPr lang="pl-PL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FB043D2-AC21-4957-B432-B61B094AE373}"/>
              </a:ext>
            </a:extLst>
          </p:cNvPr>
          <p:cNvSpPr txBox="1"/>
          <p:nvPr/>
        </p:nvSpPr>
        <p:spPr>
          <a:xfrm>
            <a:off x="377114" y="1166244"/>
            <a:ext cx="6319108" cy="23228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Polska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poetka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eseistka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krytyczka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tłumaczka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felietonistka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laureatka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Nagrody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Nobla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dziedzinie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literatury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w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1996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założycielka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Stowarzyszenia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Pisarzy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Polskich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roku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1989,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członkini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Polskiej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Akademii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Umiejętności (1995),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dama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Orderu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Orła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Białego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pl-PL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Żyła w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latach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1923-2012.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0" dirty="0">
              <a:cs typeface="Calibri"/>
            </a:endParaRPr>
          </a:p>
        </p:txBody>
      </p:sp>
      <p:pic>
        <p:nvPicPr>
          <p:cNvPr id="4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F33CD8DB-C455-DEBC-69FD-2DDF9C1DE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75" r="1422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53E0D1-531C-6280-9668-F8E4F743FB95}"/>
              </a:ext>
            </a:extLst>
          </p:cNvPr>
          <p:cNvSpPr txBox="1"/>
          <p:nvPr/>
        </p:nvSpPr>
        <p:spPr>
          <a:xfrm>
            <a:off x="-92080" y="3280075"/>
            <a:ext cx="73357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  <a:cs typeface="Calibri"/>
              </a:rPr>
              <a:t>Najpopularniejsze dzieła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BA39B6-EE6F-2B0F-E7D0-8701D1BFD50A}"/>
              </a:ext>
            </a:extLst>
          </p:cNvPr>
          <p:cNvSpPr txBox="1"/>
          <p:nvPr/>
        </p:nvSpPr>
        <p:spPr>
          <a:xfrm>
            <a:off x="166181" y="3827620"/>
            <a:ext cx="589016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Najsłynniejsze to: "Nic dwa razy", "Pytania zadawano sobie", "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Koniec i początek", "Wielka liczba", "Dlatego żyjemy", "Sto pociech".</a:t>
            </a:r>
          </a:p>
          <a:p>
            <a:pPr algn="just"/>
            <a:endParaRPr lang="pl-PL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just"/>
            <a:r>
              <a:rPr lang="pl-PL" sz="2000" b="1" dirty="0">
                <a:solidFill>
                  <a:schemeClr val="accent1"/>
                </a:solidFill>
                <a:cs typeface="Calibri"/>
              </a:rPr>
              <a:t>Ciekawostki</a:t>
            </a:r>
          </a:p>
          <a:p>
            <a:pPr marL="342900" indent="-342900" algn="just">
              <a:buFont typeface="Arial"/>
              <a:buChar char="•"/>
            </a:pPr>
            <a:r>
              <a:rPr lang="pl-PL" sz="2000" dirty="0">
                <a:solidFill>
                  <a:schemeClr val="accent1"/>
                </a:solidFill>
                <a:ea typeface="+mn-lt"/>
                <a:cs typeface="+mn-lt"/>
              </a:rPr>
              <a:t>Przez najbliższych nazywana była </a:t>
            </a:r>
            <a:r>
              <a:rPr lang="pl-PL" sz="2000" dirty="0" err="1">
                <a:solidFill>
                  <a:schemeClr val="accent1"/>
                </a:solidFill>
                <a:ea typeface="+mn-lt"/>
                <a:cs typeface="+mn-lt"/>
              </a:rPr>
              <a:t>Ichna</a:t>
            </a:r>
            <a:r>
              <a:rPr lang="pl-PL" sz="20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  <a:endParaRPr lang="pl-PL" sz="2000" dirty="0">
              <a:solidFill>
                <a:schemeClr val="accent1"/>
              </a:solidFill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pl-PL" sz="2000" dirty="0">
                <a:solidFill>
                  <a:schemeClr val="accent1"/>
                </a:solidFill>
                <a:ea typeface="+mn-lt"/>
                <a:cs typeface="+mn-lt"/>
              </a:rPr>
              <a:t>Szymborska opublikowała około 350 wierszy.</a:t>
            </a:r>
          </a:p>
          <a:p>
            <a:pPr marL="342900" indent="-342900" algn="just">
              <a:buFont typeface="Arial"/>
              <a:buChar char="•"/>
            </a:pPr>
            <a:r>
              <a:rPr lang="pl-PL" sz="2000" dirty="0">
                <a:solidFill>
                  <a:schemeClr val="accent1"/>
                </a:solidFill>
              </a:rPr>
              <a:t>Z</a:t>
            </a:r>
            <a:r>
              <a:rPr lang="pl-PL" sz="2000" i="0" dirty="0">
                <a:solidFill>
                  <a:schemeClr val="accent1"/>
                </a:solidFill>
                <a:effectLst/>
              </a:rPr>
              <a:t>ajmowała się również ilustrowaniem książek.</a:t>
            </a:r>
            <a:endParaRPr lang="pl-PL" sz="2000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pl-PL" sz="2000" dirty="0">
                <a:solidFill>
                  <a:schemeClr val="accent1"/>
                </a:solidFill>
                <a:ea typeface="+mn-lt"/>
                <a:cs typeface="+mn-lt"/>
              </a:rPr>
              <a:t>Lubiła pikantne skrzydełka z KFC.</a:t>
            </a:r>
            <a:endParaRPr lang="pl-PL" sz="2000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40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60737-0768-A170-5BDF-4ACDA30A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Jeden z najsłynniejszych wierszy Szymborskiej </a:t>
            </a:r>
            <a:br>
              <a:rPr lang="pl-PL" dirty="0"/>
            </a:br>
            <a:r>
              <a:rPr lang="pl-PL" dirty="0"/>
              <a:t>„Nic dwa razy”: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7FFBA1-10A0-E3DF-F3C1-1E5EACBE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powstał w 1943r.,</a:t>
            </a:r>
          </a:p>
          <a:p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 opublikowany w tomie poetyckim </a:t>
            </a:r>
            <a:r>
              <a:rPr lang="pl-PL" b="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Wołanie do Yeti</a:t>
            </a:r>
            <a:r>
              <a:rPr lang="pl-PL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1957),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 zaśpiewany przez: Łucję Prus (1965), zespół Maanam (1994), folkową kapelę „Ogórki” (2015) oraz </a:t>
            </a:r>
            <a:r>
              <a:rPr lang="pl-PL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Sanah</a:t>
            </a:r>
            <a:r>
              <a:rPr lang="pl-P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rzekazuje ważną prawdę:</a:t>
            </a:r>
          </a:p>
          <a:p>
            <a:pPr marL="0" indent="0">
              <a:buNone/>
            </a:pPr>
            <a: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„Żaden dzień się nie powtórzy,</a:t>
            </a:r>
            <a:b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nie ma dwóch podobnych nocy,</a:t>
            </a:r>
            <a:b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dwóch tych samych pocałunków,</a:t>
            </a:r>
            <a:b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dwóch jednakich spojrzeń w oczy”.</a:t>
            </a:r>
            <a:endParaRPr lang="pl-PL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63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44F10-37BB-3C3C-E0C1-B5E8911E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>
            <a:normAutofit fontScale="9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Cytaty </a:t>
            </a:r>
            <a:r>
              <a:rPr lang="pl-PL">
                <a:solidFill>
                  <a:srgbClr val="333333"/>
                </a:solidFill>
                <a:latin typeface="Lato" panose="020F0502020204030203" pitchFamily="34" charset="0"/>
              </a:rPr>
              <a:t>z twórczości </a:t>
            </a:r>
            <a:r>
              <a:rPr lang="pl-PL" b="0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Wisławy </a:t>
            </a:r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Szymborskiej:</a:t>
            </a:r>
            <a:b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89614-7C82-CEA8-4E40-6F3EEA30F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178157"/>
          </a:xfrm>
        </p:spPr>
        <p:txBody>
          <a:bodyPr>
            <a:normAutofit fontScale="77500" lnSpcReduction="2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Czytanie książek to najpiękniejsza zabawa, jaką sobie ludzkość wymyśliła.</a:t>
            </a:r>
          </a:p>
          <a:p>
            <a:r>
              <a:rPr lang="pl-PL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Ktoś tutaj był i był, a potem nagle zniknął i uporczywie go nie ma.</a:t>
            </a:r>
            <a:endParaRPr lang="pl-PL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r>
              <a:rPr lang="pl-PL" b="0" i="0" dirty="0">
                <a:solidFill>
                  <a:srgbClr val="92D050"/>
                </a:solidFill>
                <a:effectLst/>
                <a:latin typeface="Lato" panose="020F0502020204030203" pitchFamily="34" charset="0"/>
              </a:rPr>
              <a:t>Moje znaki szczególne to zachwyt i rozpacz.</a:t>
            </a:r>
          </a:p>
          <a:p>
            <a:r>
              <a:rPr lang="pl-PL" b="0" i="0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Nic dwa razy się nie zdarza i nie zdarzy. Z tej przyczyny zrodziliśmy się bez wprawy i pomrzemy bez rutyny.</a:t>
            </a:r>
          </a:p>
          <a:p>
            <a:r>
              <a:rPr lang="pl-PL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Nie ma rozpusty gorszej, niż myślenie.</a:t>
            </a:r>
            <a:endParaRPr lang="pl-PL" dirty="0">
              <a:solidFill>
                <a:srgbClr val="00B0F0"/>
              </a:solidFill>
              <a:latin typeface="Lato" panose="020F0502020204030203" pitchFamily="34" charset="0"/>
            </a:endParaRPr>
          </a:p>
          <a:p>
            <a:r>
              <a:rPr lang="pl-PL" b="0" i="0" dirty="0">
                <a:solidFill>
                  <a:schemeClr val="accent2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Nie umiem się nadziwić, namilczeć się temu.</a:t>
            </a:r>
          </a:p>
          <a:p>
            <a:r>
              <a:rPr lang="pl-PL" b="0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Podobno w przemówieniu pierwsze zdanie jest zawsze najtrudniejsze. A więc mam je już poza sobą…</a:t>
            </a:r>
          </a:p>
          <a:p>
            <a:pPr algn="l"/>
            <a:r>
              <a:rPr lang="pl-PL" b="0" i="0" dirty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Świat jest tak wielki, że wszystko jest szczegółem.</a:t>
            </a:r>
          </a:p>
          <a:p>
            <a:pPr algn="l"/>
            <a:r>
              <a:rPr lang="pl-PL" b="0" i="0" dirty="0">
                <a:solidFill>
                  <a:srgbClr val="FF3399"/>
                </a:solidFill>
                <a:effectLst/>
                <a:latin typeface="Lato" panose="020F0502020204030203" pitchFamily="34" charset="0"/>
              </a:rPr>
              <a:t>Tyle wiemy o sobie, ile nas sprawdzono.</a:t>
            </a:r>
          </a:p>
          <a:p>
            <a:pPr algn="l"/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Umrzeć- tego nie robi się kotu. Bo co ma począć kot w pustym mieszkaniu…</a:t>
            </a:r>
          </a:p>
          <a:p>
            <a:pPr algn="l"/>
            <a:r>
              <a:rPr lang="pl-PL" b="0" i="0" dirty="0">
                <a:solidFill>
                  <a:srgbClr val="FF5050"/>
                </a:solidFill>
                <a:effectLst/>
                <a:latin typeface="Lato" panose="020F0502020204030203" pitchFamily="34" charset="0"/>
              </a:rPr>
              <a:t>Wiem jak ułożyć rysy twarzy, by smutku nikt nie zauważył.</a:t>
            </a:r>
          </a:p>
          <a:p>
            <a:pPr algn="l"/>
            <a:r>
              <a:rPr lang="pl-PL" b="0" i="0" dirty="0">
                <a:solidFill>
                  <a:srgbClr val="66FF33"/>
                </a:solidFill>
                <a:effectLst/>
                <a:latin typeface="Lato" panose="020F0502020204030203" pitchFamily="34" charset="0"/>
              </a:rPr>
              <a:t>Życie, choćby i długie, zawsze będzie krótkie.</a:t>
            </a:r>
            <a:endParaRPr lang="pl-PL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pl-PL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66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341" y="558926"/>
            <a:ext cx="4878237" cy="3736540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0070C0"/>
                </a:solidFill>
                <a:latin typeface="Calibri"/>
                <a:cs typeface="Calibri Light"/>
              </a:rPr>
              <a:t>Polscy nobliści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5" descr="Obraz zawierający moneta&#10;&#10;Opis wygenerowany automatycznie">
            <a:extLst>
              <a:ext uri="{FF2B5EF4-FFF2-40B4-BE49-F238E27FC236}">
                <a16:creationId xmlns:a16="http://schemas.microsoft.com/office/drawing/2014/main" id="{07B54ECE-4420-92CA-AAF2-BBC084E8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68" y="1262417"/>
            <a:ext cx="5608830" cy="40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33E23A-D78E-182D-5C34-DFC4436A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62" y="80651"/>
            <a:ext cx="6002110" cy="1495425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chemeClr val="accent1"/>
                </a:solidFill>
                <a:latin typeface="Calibri"/>
                <a:cs typeface="Calibri"/>
              </a:rPr>
              <a:t>Olga Tokarczuk</a:t>
            </a:r>
          </a:p>
          <a:p>
            <a:endParaRPr lang="pl-PL" sz="40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ED87A0-D646-42E6-148B-99C2662F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19" y="1207638"/>
            <a:ext cx="6048573" cy="5055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Urodziła się w roku 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1962.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Polska pisarka, eseistka, poetka i autorka scenariuszy, 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psychoterapeutka, laureatka Nagrody Nobla w dziedzinie literatury za rok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2018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laureatka The Man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Booker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InternationalPrize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2018 za powieść         „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Bieguni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” oraz dwukrotna laureatka Nagrody Literackiej „Nike” 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za powieści: "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Bieguni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" (2008) i "Księgi Jakubowe "(2015).</a:t>
            </a: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Obraz 5" descr="Obraz zawierający osoba, computer&#10;&#10;Opis wygenerowany automatycznie">
            <a:extLst>
              <a:ext uri="{FF2B5EF4-FFF2-40B4-BE49-F238E27FC236}">
                <a16:creationId xmlns:a16="http://schemas.microsoft.com/office/drawing/2014/main" id="{F895A8AF-F681-8BEB-3ADB-17DE3DAF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43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6098DE-E4FC-8770-3C8B-BECD8039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chemeClr val="accent1"/>
                </a:solidFill>
                <a:ea typeface="+mn-lt"/>
                <a:cs typeface="+mn-lt"/>
              </a:rPr>
              <a:t>Ciekawostki: Olga Tokarczuk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97F5E-D954-499C-A7E6-E5DCDB8E1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>
                <a:solidFill>
                  <a:srgbClr val="00B050"/>
                </a:solidFill>
                <a:ea typeface="+mn-lt"/>
                <a:cs typeface="+mn-lt"/>
              </a:rPr>
              <a:t>Podstawowym przykazaniem Olgi Tokarczuk w kwestii mody jest: "Ubranie powinno być wygodne.</a:t>
            </a:r>
          </a:p>
          <a:p>
            <a:r>
              <a:rPr lang="pl-PL" sz="2800" dirty="0">
                <a:solidFill>
                  <a:srgbClr val="FF0000"/>
                </a:solidFill>
                <a:ea typeface="+mn-lt"/>
                <a:cs typeface="+mn-lt"/>
              </a:rPr>
              <a:t>Charakterystyczną fryzurą Olgi są dredy poprzetykane kolorowymi koralikami. Dredy są dla niej symbolem zamazania granic między kulturami i rasami.</a:t>
            </a:r>
          </a:p>
          <a:p>
            <a:r>
              <a:rPr lang="pl-PL" sz="2800" dirty="0">
                <a:solidFill>
                  <a:srgbClr val="FF3399"/>
                </a:solidFill>
                <a:ea typeface="+mn-lt"/>
                <a:cs typeface="+mn-lt"/>
              </a:rPr>
              <a:t>Tokarczuk twierdzi, że </a:t>
            </a:r>
            <a:r>
              <a:rPr lang="pl-PL" sz="2800" i="0" dirty="0">
                <a:solidFill>
                  <a:srgbClr val="FF3399"/>
                </a:solidFill>
                <a:effectLst/>
              </a:rPr>
              <a:t>dzieciństwo na wsi zbudowało jej wrażliwość. Dodaje, że dzieciństwo jest okresem bardzo istotnym w życiu człowieka. Napisała, że</a:t>
            </a:r>
            <a:r>
              <a:rPr lang="pl-PL" sz="2800" b="0" i="0" dirty="0">
                <a:solidFill>
                  <a:srgbClr val="FF3399"/>
                </a:solidFill>
                <a:effectLst/>
              </a:rPr>
              <a:t> "bycie dorosłym jest pozostawaniem w masce. Człowiek prawdziwie dojrzały sprowadza się do dziecka, od którego się zaczął.(...) To, co później robi się w życiu, jest ciągłym prowadzeniem dialogu ze sobą, jako dzieckiem".</a:t>
            </a:r>
            <a:endParaRPr lang="pl-PL" sz="2800" dirty="0">
              <a:solidFill>
                <a:srgbClr val="FF3399"/>
              </a:solidFill>
              <a:ea typeface="+mn-lt"/>
              <a:cs typeface="+mn-lt"/>
            </a:endParaRPr>
          </a:p>
          <a:p>
            <a:r>
              <a:rPr lang="pl-PL" sz="2800" dirty="0">
                <a:solidFill>
                  <a:schemeClr val="accent1"/>
                </a:solidFill>
                <a:ea typeface="+mn-lt"/>
                <a:cs typeface="+mn-lt"/>
              </a:rPr>
              <a:t>Olga Tokarczuk jest wegetarianką i broni praw zwierząt.</a:t>
            </a:r>
            <a:endParaRPr lang="pl-PL" sz="2800" dirty="0">
              <a:solidFill>
                <a:schemeClr val="accent1"/>
              </a:solidFill>
              <a:cs typeface="Calibri" panose="020F0502020204030204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67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46F3B6-1C21-4973-50AD-2C058B61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cs typeface="Calibri Light"/>
              </a:rPr>
              <a:t>Dziękujemy za uwagę!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7390C-0746-F33A-D627-E472B0F4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09722"/>
            <a:ext cx="6186337" cy="4344525"/>
          </a:xfrm>
        </p:spPr>
        <p:txBody>
          <a:bodyPr anchor="ctr">
            <a:normAutofit/>
          </a:bodyPr>
          <a:lstStyle/>
          <a:p>
            <a:r>
              <a:rPr lang="pl-PL" sz="2400" dirty="0">
                <a:solidFill>
                  <a:srgbClr val="FEFFFF"/>
                </a:solidFill>
                <a:cs typeface="Calibri"/>
              </a:rPr>
              <a:t>Prezentację wykonali uczniowie klasy 5b: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EFFFF"/>
                </a:solidFill>
                <a:cs typeface="Calibri"/>
              </a:rPr>
              <a:t>Hanna Jadwiga Głowacka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EFFFF"/>
                </a:solidFill>
                <a:cs typeface="Calibri"/>
              </a:rPr>
              <a:t>Piotr Jagielski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EFFFF"/>
                </a:solidFill>
                <a:cs typeface="Calibri"/>
              </a:rPr>
              <a:t>Oliwier </a:t>
            </a:r>
            <a:r>
              <a:rPr lang="pl-PL" sz="2400" dirty="0" err="1">
                <a:solidFill>
                  <a:srgbClr val="FEFFFF"/>
                </a:solidFill>
                <a:cs typeface="Calibri"/>
              </a:rPr>
              <a:t>Hikrysz</a:t>
            </a:r>
            <a:endParaRPr lang="pl-PL" sz="2400" dirty="0">
              <a:solidFill>
                <a:srgbClr val="FEFFFF"/>
              </a:solidFill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B6D42D-5C5C-38BD-3240-47268938DFB3}"/>
              </a:ext>
            </a:extLst>
          </p:cNvPr>
          <p:cNvSpPr txBox="1"/>
          <p:nvPr/>
        </p:nvSpPr>
        <p:spPr>
          <a:xfrm>
            <a:off x="6914843" y="6243596"/>
            <a:ext cx="5069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Źródła: Wikipedia,</a:t>
            </a:r>
            <a:r>
              <a:rPr lang="pl-PL" dirty="0"/>
              <a:t> Culture.pl, </a:t>
            </a:r>
            <a:r>
              <a:rPr lang="pl-PL" dirty="0" err="1"/>
              <a:t>Ciekawostki.online</a:t>
            </a:r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1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5CB5FB-D8D3-6C3D-7CDC-2BAFA797AD40}"/>
              </a:ext>
            </a:extLst>
          </p:cNvPr>
          <p:cNvSpPr txBox="1"/>
          <p:nvPr/>
        </p:nvSpPr>
        <p:spPr>
          <a:xfrm>
            <a:off x="103264" y="911683"/>
            <a:ext cx="6902447" cy="59457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to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znana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całym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świecie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polska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wynalazczyni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dwukrotna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laureatka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N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agrody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N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obla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z fizyki: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1903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, z chemii: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1911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800" dirty="0">
              <a:solidFill>
                <a:schemeClr val="accent1">
                  <a:lumMod val="75000"/>
                </a:schemeClr>
              </a:solidFill>
              <a:latin typeface="Calibri"/>
              <a:ea typeface="Cambria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Żyła w latach: 1867-1934.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</a:b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Opracowała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teorie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promieniotwórczości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oraz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odkryła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dwa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pierwiastki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rad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polon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: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Cambria"/>
              <a:cs typeface="Calibri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Cambria"/>
              <a:cs typeface="Calibri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5" name="Obraz 5" descr="Obraz zawierający tekst, osoba, zewnętrzne, noszenie&#10;&#10;Opis wygenerowany automatycznie">
            <a:extLst>
              <a:ext uri="{FF2B5EF4-FFF2-40B4-BE49-F238E27FC236}">
                <a16:creationId xmlns:a16="http://schemas.microsoft.com/office/drawing/2014/main" id="{0BAF5B4D-AB84-F5E6-1C57-A1EA9C74C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" r="26555" b="-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15AA350-B8D9-C605-FBD8-27900CC6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99" y="4972738"/>
            <a:ext cx="2709475" cy="1343656"/>
          </a:xfrm>
          <a:prstGeom prst="rect">
            <a:avLst/>
          </a:prstGeom>
        </p:spPr>
      </p:pic>
      <p:pic>
        <p:nvPicPr>
          <p:cNvPr id="3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1947458-0174-59BD-F01B-334FF810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056" y="4972738"/>
            <a:ext cx="2406895" cy="134365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4EEA7DD-4420-1193-F283-1DA0AB9BF603}"/>
              </a:ext>
            </a:extLst>
          </p:cNvPr>
          <p:cNvSpPr txBox="1"/>
          <p:nvPr/>
        </p:nvSpPr>
        <p:spPr>
          <a:xfrm>
            <a:off x="-105237" y="-101737"/>
            <a:ext cx="78396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600" b="1" dirty="0">
                <a:solidFill>
                  <a:srgbClr val="0070C0"/>
                </a:solidFill>
                <a:ea typeface="+mn-lt"/>
                <a:cs typeface="+mn-lt"/>
              </a:rPr>
              <a:t>Maria Skłodowska-Curie</a:t>
            </a:r>
            <a:endParaRPr lang="pl-PL" sz="6000" b="1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81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6EA0B-E8D5-E49C-6146-DF0E1C63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Rad i polon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D92A4C-0B70-3D9D-45FA-98497182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Nazwa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rad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pochodzi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od  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łacińskiego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słowa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Segoe UI"/>
              </a:rPr>
              <a:t>radius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Segoe U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oznaczającego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pr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o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mień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. Jest to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pierwiastek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chemiczny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,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lśniąco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srebrzysty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miękki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metal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ma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silne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właściwości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promieniotwórcze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.</a:t>
            </a: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Polon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to pierwiastek odkryty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w 1898 r.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przez Marię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Skłodowską-Curie i Pierre'a Curie – w tym samym roku, co rad. </a:t>
            </a:r>
          </a:p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Skłodowska nadała mu nazwę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na cześć Polski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(od łacińskiego słowa </a:t>
            </a:r>
            <a:r>
              <a:rPr lang="la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Polonia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), która była wówczas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pod zaborami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, licząc że odkrycie nagłośni sprawę polską na arenie międzynarodowej.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"/>
              <a:ea typeface="Cambria"/>
              <a:cs typeface="+mn-lt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381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2DBBBA-94E7-F800-77E1-603523A7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Ciekawostki: Maria Skłodowska-Curie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3490AD-FC32-7943-74B8-7DAAE35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 fontScale="70000" lnSpcReduction="20000"/>
          </a:bodyPr>
          <a:lstStyle/>
          <a:p>
            <a:r>
              <a:rPr lang="pl-PL" sz="3400" i="0" dirty="0">
                <a:solidFill>
                  <a:srgbClr val="00B0F0"/>
                </a:solidFill>
                <a:effectLst/>
              </a:rPr>
              <a:t>Maria ukończyła na Sorbonie fizykę i matematykę.</a:t>
            </a:r>
          </a:p>
          <a:p>
            <a:r>
              <a:rPr lang="pl-PL" sz="3400" i="0" dirty="0">
                <a:solidFill>
                  <a:srgbClr val="FF5050"/>
                </a:solidFill>
                <a:effectLst/>
              </a:rPr>
              <a:t>W podróż poślubną Maria i Pierre Curie pojechali na rowerach, Maria uwielbiała jazdę rowerem, w aktywny sposób spędzała swój wolny czas.</a:t>
            </a:r>
            <a:endParaRPr lang="pl-PL" sz="3400" dirty="0">
              <a:solidFill>
                <a:srgbClr val="FF5050"/>
              </a:solidFill>
            </a:endParaRPr>
          </a:p>
          <a:p>
            <a:r>
              <a:rPr lang="pl-PL" sz="3400" dirty="0">
                <a:solidFill>
                  <a:srgbClr val="00B050"/>
                </a:solidFill>
              </a:rPr>
              <a:t>B</a:t>
            </a:r>
            <a:r>
              <a:rPr lang="pl-PL" sz="3400" i="0" dirty="0">
                <a:solidFill>
                  <a:srgbClr val="00B050"/>
                </a:solidFill>
                <a:effectLst/>
              </a:rPr>
              <a:t>yła pierwszą kobietą-profesorem na Sorbonie. </a:t>
            </a:r>
            <a:r>
              <a:rPr lang="pl-PL" sz="3400" dirty="0">
                <a:solidFill>
                  <a:srgbClr val="00B050"/>
                </a:solidFill>
              </a:rPr>
              <a:t>M</a:t>
            </a:r>
            <a:r>
              <a:rPr lang="pl-PL" sz="3400" i="0" dirty="0">
                <a:solidFill>
                  <a:srgbClr val="00B050"/>
                </a:solidFill>
                <a:effectLst/>
              </a:rPr>
              <a:t>ając 38 lat, objęła katedrę fizyki.</a:t>
            </a:r>
            <a:endParaRPr lang="pl-PL" sz="3400" dirty="0">
              <a:solidFill>
                <a:srgbClr val="00B050"/>
              </a:solidFill>
            </a:endParaRPr>
          </a:p>
          <a:p>
            <a:r>
              <a:rPr lang="pl-PL" sz="3400" i="0" dirty="0">
                <a:solidFill>
                  <a:srgbClr val="7030A0"/>
                </a:solidFill>
                <a:effectLst/>
              </a:rPr>
              <a:t>Maria przyjaźniła się z Einsteinem, który uważał, że jest jedyną, niezepsutą przez sławę osobą.</a:t>
            </a:r>
          </a:p>
          <a:p>
            <a:pPr algn="l" fontAlgn="base"/>
            <a:r>
              <a:rPr lang="pl-PL" sz="3400" i="0" dirty="0">
                <a:solidFill>
                  <a:schemeClr val="bg1">
                    <a:lumMod val="50000"/>
                  </a:schemeClr>
                </a:solidFill>
                <a:effectLst/>
              </a:rPr>
              <a:t>Maria założyła Instytut Radowy</a:t>
            </a:r>
            <a:r>
              <a:rPr lang="pl-PL" sz="3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3400" i="0" dirty="0">
                <a:solidFill>
                  <a:schemeClr val="bg1">
                    <a:lumMod val="50000"/>
                  </a:schemeClr>
                </a:solidFill>
                <a:effectLst/>
              </a:rPr>
              <a:t>Warto wspomnieć o tym, że stamtąd wyszło jeszcze czworo noblistów!</a:t>
            </a:r>
          </a:p>
          <a:p>
            <a:pPr algn="l" fontAlgn="base"/>
            <a:r>
              <a:rPr lang="pl-PL" sz="3400" i="0" dirty="0">
                <a:solidFill>
                  <a:srgbClr val="FF3399"/>
                </a:solidFill>
                <a:effectLst/>
              </a:rPr>
              <a:t>Maria czynnie uczestniczyła w I wojnie światowej</a:t>
            </a:r>
            <a:r>
              <a:rPr lang="pl-PL" sz="3400" dirty="0">
                <a:solidFill>
                  <a:srgbClr val="FF3399"/>
                </a:solidFill>
              </a:rPr>
              <a:t>. </a:t>
            </a:r>
            <a:r>
              <a:rPr lang="pl-PL" sz="3400" i="0" dirty="0">
                <a:solidFill>
                  <a:srgbClr val="FF3399"/>
                </a:solidFill>
                <a:effectLst/>
              </a:rPr>
              <a:t>Skonstruowała specjalne małe aparaty rentgenowskie, umożliwiające szybką diagnostykę, pomagającą leczyć żołnierzy.</a:t>
            </a:r>
          </a:p>
          <a:p>
            <a:pPr algn="l" fontAlgn="base"/>
            <a:r>
              <a:rPr lang="pl-PL" sz="3400" i="0" dirty="0">
                <a:solidFill>
                  <a:srgbClr val="000000"/>
                </a:solidFill>
                <a:effectLst/>
              </a:rPr>
              <a:t>Maria zmarła na chorobę popromienną.</a:t>
            </a:r>
          </a:p>
          <a:p>
            <a:pPr algn="l" fontAlgn="base"/>
            <a:r>
              <a:rPr lang="pl-PL" sz="34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pl-PL" sz="3400" i="0" dirty="0">
                <a:solidFill>
                  <a:schemeClr val="accent5">
                    <a:lumMod val="75000"/>
                  </a:schemeClr>
                </a:solidFill>
                <a:effectLst/>
              </a:rPr>
              <a:t>zczątki Marii i jej męża spoczywają w paryskim Panteonie.</a:t>
            </a:r>
          </a:p>
          <a:p>
            <a:pPr algn="l" fontAlgn="base"/>
            <a:endParaRPr lang="pl-PL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2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F67CCE-F298-8F28-5594-BB545047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2" y="3473"/>
            <a:ext cx="6562262" cy="97486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Calibri"/>
                <a:cs typeface="Calibri"/>
              </a:rPr>
              <a:t>Henryk Sienkiewicz</a:t>
            </a:r>
          </a:p>
        </p:txBody>
      </p:sp>
      <p:pic>
        <p:nvPicPr>
          <p:cNvPr id="5" name="Obraz 5" descr="Obraz zawierający tekst, mężczyzna, kostium, osoba&#10;&#10;Opis wygenerowany automatycznie">
            <a:extLst>
              <a:ext uri="{FF2B5EF4-FFF2-40B4-BE49-F238E27FC236}">
                <a16:creationId xmlns:a16="http://schemas.microsoft.com/office/drawing/2014/main" id="{5C8F08B3-9A86-C0F8-EB28-E4747D09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3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7F39882-18B0-049A-48B9-5B69A081A93C}"/>
              </a:ext>
            </a:extLst>
          </p:cNvPr>
          <p:cNvSpPr txBox="1"/>
          <p:nvPr/>
        </p:nvSpPr>
        <p:spPr>
          <a:xfrm>
            <a:off x="629718" y="1273215"/>
            <a:ext cx="663803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Henryk Sienkiewicz to jeden z najwybitniejszych, a także,  jeden z najpopularniejszych pisarzy polskich.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mbria"/>
                <a:cs typeface="Calibri"/>
              </a:rPr>
              <a:t>Żył w latach: 1846-1916.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Był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powieściopisarzem, nowelistą, publicystą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angażował się 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działalność społeczną i filantropijną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Nagroda Nobla w dziedzinie literatury za całokształt twórczości: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1905r.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660C69-252F-E5B9-9726-09D1708C781C}"/>
              </a:ext>
            </a:extLst>
          </p:cNvPr>
          <p:cNvSpPr txBox="1"/>
          <p:nvPr/>
        </p:nvSpPr>
        <p:spPr>
          <a:xfrm>
            <a:off x="629718" y="3814861"/>
            <a:ext cx="628493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Calibri"/>
                <a:cs typeface="Calibri"/>
              </a:rPr>
              <a:t>Najsławniejsze utwory: </a:t>
            </a: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- Trylogia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(cykl składający się z trzech dzieł: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Ogniem i mieczem, Potop i Pan Wołodyjowski), </a:t>
            </a: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- Quo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vadis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-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Krzyżacy</a:t>
            </a: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Calibri"/>
              </a:rPr>
              <a:t>- Rodzina Połanieckich</a:t>
            </a: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Calibri"/>
              </a:rPr>
              <a:t>- W pustyni i w puszczy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0F836-68AD-C9BE-E003-469F5D55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Ciekawostki: Henryk Sienkiewicz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7070D-D31D-BB0F-B60A-311AE081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5331655"/>
          </a:xfrm>
        </p:spPr>
        <p:txBody>
          <a:bodyPr>
            <a:normAutofit fontScale="47500" lnSpcReduction="20000"/>
          </a:bodyPr>
          <a:lstStyle/>
          <a:p>
            <a:pPr algn="l" fontAlgn="base"/>
            <a:r>
              <a:rPr lang="pl-PL" sz="4200" b="0" i="0" dirty="0">
                <a:solidFill>
                  <a:srgbClr val="FF0000"/>
                </a:solidFill>
                <a:effectLst/>
              </a:rPr>
              <a:t>Jeszcze przed ukończeniem gimnazjum, Sienkiewicz musiał zarabiać na siebie, utrzymywał się z korepetycji, potem z dziennikarskiej pensji.</a:t>
            </a:r>
          </a:p>
          <a:p>
            <a:pPr algn="l" fontAlgn="base"/>
            <a:r>
              <a:rPr lang="pl-PL" sz="4200" b="0" i="0" dirty="0">
                <a:solidFill>
                  <a:srgbClr val="00B0F0"/>
                </a:solidFill>
                <a:effectLst/>
              </a:rPr>
              <a:t>Był namiętnym podróżnikiem. Swoje wyprawy opisał w „Listach z Ameryki” i „Listach z Afryki”.</a:t>
            </a:r>
          </a:p>
          <a:p>
            <a:pPr algn="l" fontAlgn="base"/>
            <a:r>
              <a:rPr lang="pl-PL" sz="4200" b="0" i="0" dirty="0">
                <a:solidFill>
                  <a:srgbClr val="000000"/>
                </a:solidFill>
                <a:effectLst/>
              </a:rPr>
              <a:t> </a:t>
            </a:r>
            <a:r>
              <a:rPr lang="pl-PL" sz="4200" b="0" i="0" dirty="0">
                <a:solidFill>
                  <a:srgbClr val="FF3399"/>
                </a:solidFill>
                <a:effectLst/>
              </a:rPr>
              <a:t>Był ulubionym pisarzem Gombrowicza, który cenił go m.in. za patriotyzm.</a:t>
            </a:r>
            <a:endParaRPr lang="pl-PL" sz="4200" dirty="0">
              <a:solidFill>
                <a:srgbClr val="FF3399"/>
              </a:solidFill>
            </a:endParaRPr>
          </a:p>
          <a:p>
            <a:pPr algn="l" fontAlgn="base"/>
            <a:r>
              <a:rPr lang="pl-PL" sz="4200" b="0" i="0" dirty="0">
                <a:solidFill>
                  <a:srgbClr val="00B050"/>
                </a:solidFill>
                <a:effectLst/>
              </a:rPr>
              <a:t>Wizerunek Sienkiewicza pojawił się na nominale 500.000 złotych z 1990 roku.</a:t>
            </a:r>
          </a:p>
          <a:p>
            <a:pPr algn="l" fontAlgn="base"/>
            <a:r>
              <a:rPr lang="pl-PL" sz="42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Filmy na podstawie jego książek osiągały rekordy oglądalności. W 1960 roku film „Krzyżacy” obejrzało ponad 32 mln widzów.</a:t>
            </a:r>
          </a:p>
          <a:p>
            <a:pPr algn="l" fontAlgn="base"/>
            <a:r>
              <a:rPr lang="pl-PL" sz="4200" b="0" i="0" dirty="0">
                <a:solidFill>
                  <a:srgbClr val="000000"/>
                </a:solidFill>
                <a:effectLst/>
              </a:rPr>
              <a:t>Miał kompleks związany z niskim wzrostem i dziecinnym wyglądem. Być może właśnie dlatego niepokaźnego Pana Michała Wołodyjowskiego uczynił jednym z pierwszoplanowych bohaterów Trylogii i najlepszym szermierzem Rzeczypospolitej.</a:t>
            </a:r>
          </a:p>
          <a:p>
            <a:pPr algn="l" fontAlgn="base"/>
            <a:r>
              <a:rPr lang="pl-PL" sz="4200" b="0" i="0" dirty="0">
                <a:solidFill>
                  <a:srgbClr val="7030A0"/>
                </a:solidFill>
                <a:effectLst/>
              </a:rPr>
              <a:t>Anonimowy wielbiciel Trylogii ofiarował Sienkiewiczowi 15 tysięcy rubli. Pisarz wezwał ofiarodawcę do cofnięcia darowizny. Kiedy ten nie zgłosił się, pieniądze Sienkiewicz przeznaczył na fundusz stypendialny. Korzystali z niego m.in. Maria Konopnicka, Stanisław Przybyszewski, Stanisław Witkacy.</a:t>
            </a:r>
          </a:p>
          <a:p>
            <a:pPr algn="l" fontAlgn="base"/>
            <a:r>
              <a:rPr lang="pl-PL" sz="4200" b="0" i="0" dirty="0">
                <a:solidFill>
                  <a:srgbClr val="FF3399"/>
                </a:solidFill>
                <a:effectLst/>
              </a:rPr>
              <a:t>Z okazji 25-lecia pracy, w 1900 roku otrzymał od społeczeństwa majątek w Oblęgorku. Stworzył tam szkołę dla dzieci.</a:t>
            </a:r>
          </a:p>
          <a:p>
            <a:pPr algn="l" fontAlgn="base"/>
            <a:r>
              <a:rPr lang="pl-PL" sz="4200" b="0" i="0" dirty="0">
                <a:solidFill>
                  <a:srgbClr val="00B0F0"/>
                </a:solidFill>
                <a:effectLst/>
              </a:rPr>
              <a:t>„Quo </a:t>
            </a:r>
            <a:r>
              <a:rPr lang="pl-PL" sz="4200" b="0" i="0" dirty="0" err="1">
                <a:solidFill>
                  <a:srgbClr val="00B0F0"/>
                </a:solidFill>
                <a:effectLst/>
              </a:rPr>
              <a:t>vadis</a:t>
            </a:r>
            <a:r>
              <a:rPr lang="pl-PL" sz="4200" b="0" i="0" dirty="0">
                <a:solidFill>
                  <a:srgbClr val="00B0F0"/>
                </a:solidFill>
                <a:effectLst/>
              </a:rPr>
              <a:t>” przetłumaczono na ponad pięćdziesiąt języków. Na podstawie powieści powstały filmy, a także sztuki teatralne, opery, oratorium i pantomima.</a:t>
            </a:r>
          </a:p>
          <a:p>
            <a:pPr algn="l" fontAlgn="base"/>
            <a:endParaRPr lang="pl-PL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21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ADCF31-FCAB-CC83-657E-94E1F8A8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Henryk Sienkiewicz: 500 000 zł</a:t>
            </a:r>
          </a:p>
        </p:txBody>
      </p:sp>
      <p:pic>
        <p:nvPicPr>
          <p:cNvPr id="2050" name="Picture 2" descr="Banknot 500000 zł 1993, seria M, st. 2">
            <a:extLst>
              <a:ext uri="{FF2B5EF4-FFF2-40B4-BE49-F238E27FC236}">
                <a16:creationId xmlns:a16="http://schemas.microsoft.com/office/drawing/2014/main" id="{29CBFE94-5FCD-93BE-EF98-D7F76509F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01" y="1746958"/>
            <a:ext cx="89899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6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EBE457-5272-733B-0AD0-FAC74B29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5" y="516080"/>
            <a:ext cx="6761575" cy="14954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Calibri"/>
                <a:ea typeface="+mj-lt"/>
                <a:cs typeface="+mj-lt"/>
              </a:rPr>
              <a:t>Władysław Reymont</a:t>
            </a:r>
          </a:p>
          <a:p>
            <a:endParaRPr lang="en-US" sz="6000">
              <a:cs typeface="Calibri Ligh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C0C1F0-492A-BD93-E76A-A3604AA6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41" y="1294229"/>
            <a:ext cx="6810572" cy="5401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to polski pisarz, </a:t>
            </a:r>
            <a:r>
              <a:rPr lang="pl-PL" b="0" i="0" dirty="0">
                <a:solidFill>
                  <a:schemeClr val="accent1"/>
                </a:solidFill>
                <a:effectLst/>
              </a:rPr>
              <a:t>prozaik i nowelista, jeden z głównych przedstawicieli realizmu z elementami  naturalizmu w prozie „Młodej Polski”.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Żył w latach 1867- 1925. 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  <a:ea typeface="+mn-lt"/>
                <a:cs typeface="+mn-lt"/>
              </a:rPr>
              <a:t>,,Ziemia obiecana”- </a:t>
            </a: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to jedna z najwybitniejszych powieści Reymonta. 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Był też autorem powieści </a:t>
            </a:r>
            <a:r>
              <a:rPr lang="pl-PL" b="1" dirty="0">
                <a:solidFill>
                  <a:schemeClr val="accent1"/>
                </a:solidFill>
                <a:ea typeface="+mn-lt"/>
                <a:cs typeface="+mn-lt"/>
              </a:rPr>
              <a:t>”Chłopi”.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W </a:t>
            </a:r>
            <a:r>
              <a:rPr lang="pl-PL" b="1" dirty="0">
                <a:solidFill>
                  <a:schemeClr val="accent1"/>
                </a:solidFill>
                <a:ea typeface="+mn-lt"/>
                <a:cs typeface="+mn-lt"/>
              </a:rPr>
              <a:t>1924</a:t>
            </a:r>
            <a:r>
              <a:rPr lang="pl-PL" dirty="0">
                <a:solidFill>
                  <a:schemeClr val="accent1"/>
                </a:solidFill>
                <a:ea typeface="+mn-lt"/>
                <a:cs typeface="+mn-lt"/>
              </a:rPr>
              <a:t> Reymont otrzymał Nagrodę Nobla w dziedzinie literatury za powieść "Chłopi". </a:t>
            </a:r>
          </a:p>
          <a:p>
            <a:pPr marL="0" indent="0" algn="l">
              <a:buNone/>
            </a:pPr>
            <a:endParaRPr lang="pl-PL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pic>
        <p:nvPicPr>
          <p:cNvPr id="7" name="Obraz 7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6F18ECD7-F452-E87B-FF22-B1F2919A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1" r="580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C9FF1C1-A407-58F1-C7C8-DA7090EC8D58}"/>
              </a:ext>
            </a:extLst>
          </p:cNvPr>
          <p:cNvSpPr txBox="1"/>
          <p:nvPr/>
        </p:nvSpPr>
        <p:spPr>
          <a:xfrm>
            <a:off x="915849" y="1662859"/>
            <a:ext cx="6002110" cy="37290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499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1832</Words>
  <Application>Microsoft Office PowerPoint</Application>
  <PresentationFormat>Panoramiczny</PresentationFormat>
  <Paragraphs>143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Lato</vt:lpstr>
      <vt:lpstr>Roboto</vt:lpstr>
      <vt:lpstr>Sagona Book</vt:lpstr>
      <vt:lpstr>Times New Roman</vt:lpstr>
      <vt:lpstr>Univers</vt:lpstr>
      <vt:lpstr>Motyw pakietu Office</vt:lpstr>
      <vt:lpstr>ThinLineVTI</vt:lpstr>
      <vt:lpstr>Nagroda Nobla</vt:lpstr>
      <vt:lpstr>Polscy nobliści</vt:lpstr>
      <vt:lpstr>Prezentacja programu PowerPoint</vt:lpstr>
      <vt:lpstr>Rad i polon</vt:lpstr>
      <vt:lpstr>Ciekawostki: Maria Skłodowska-Curie</vt:lpstr>
      <vt:lpstr>Henryk Sienkiewicz</vt:lpstr>
      <vt:lpstr>Ciekawostki: Henryk Sienkiewicz</vt:lpstr>
      <vt:lpstr>Henryk Sienkiewicz: 500 000 zł</vt:lpstr>
      <vt:lpstr>Władysław Reymont </vt:lpstr>
      <vt:lpstr>Ciekawostki: Władysław Reymont</vt:lpstr>
      <vt:lpstr>Reymont: 1 000 000 zł</vt:lpstr>
      <vt:lpstr>Czesław Miłosz </vt:lpstr>
      <vt:lpstr>Ciekawostki: Czesław Miłosz</vt:lpstr>
      <vt:lpstr>Lech Wałęsa </vt:lpstr>
      <vt:lpstr>Ciekawostki: Lech Wałęsa</vt:lpstr>
      <vt:lpstr>Rok 2023 ROKIEM SZYMBORSKIEJ</vt:lpstr>
      <vt:lpstr> Wisława Szymborska </vt:lpstr>
      <vt:lpstr>Jeden z najsłynniejszych wierszy Szymborskiej  „Nic dwa razy”:</vt:lpstr>
      <vt:lpstr>Cytaty z twórczości Wisławy Szymborskiej: </vt:lpstr>
      <vt:lpstr>Olga Tokarczuk </vt:lpstr>
      <vt:lpstr>Ciekawostki: Olga Tokarczuk 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Katarzyna Cnotalska</cp:lastModifiedBy>
  <cp:revision>322</cp:revision>
  <dcterms:created xsi:type="dcterms:W3CDTF">2023-01-15T11:28:44Z</dcterms:created>
  <dcterms:modified xsi:type="dcterms:W3CDTF">2023-02-25T13:43:27Z</dcterms:modified>
</cp:coreProperties>
</file>