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65" r:id="rId4"/>
    <p:sldId id="266" r:id="rId5"/>
    <p:sldId id="263" r:id="rId6"/>
    <p:sldId id="260" r:id="rId7"/>
    <p:sldId id="261" r:id="rId8"/>
    <p:sldId id="262" r:id="rId9"/>
    <p:sldId id="267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C17D-0177-42F7-A459-6964D736AA3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7BFD-6CF2-46E8-A6C1-0CD6CB01F9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36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C17D-0177-42F7-A459-6964D736AA3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7BFD-6CF2-46E8-A6C1-0CD6CB01F9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36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C17D-0177-42F7-A459-6964D736AA3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7BFD-6CF2-46E8-A6C1-0CD6CB01F9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97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C17D-0177-42F7-A459-6964D736AA3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7BFD-6CF2-46E8-A6C1-0CD6CB01F9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89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C17D-0177-42F7-A459-6964D736AA3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7BFD-6CF2-46E8-A6C1-0CD6CB01F9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44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C17D-0177-42F7-A459-6964D736AA3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7BFD-6CF2-46E8-A6C1-0CD6CB01F9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8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C17D-0177-42F7-A459-6964D736AA3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7BFD-6CF2-46E8-A6C1-0CD6CB01F9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842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C17D-0177-42F7-A459-6964D736AA3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7BFD-6CF2-46E8-A6C1-0CD6CB01F9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10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C17D-0177-42F7-A459-6964D736AA3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7BFD-6CF2-46E8-A6C1-0CD6CB01F9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00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C17D-0177-42F7-A459-6964D736AA3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7BFD-6CF2-46E8-A6C1-0CD6CB01F9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76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C17D-0177-42F7-A459-6964D736AA3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7BFD-6CF2-46E8-A6C1-0CD6CB01F9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5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0C17D-0177-42F7-A459-6964D736AA3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97BFD-6CF2-46E8-A6C1-0CD6CB01F9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24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Fagocytoza" TargetMode="External"/><Relationship Id="rId3" Type="http://schemas.openxmlformats.org/officeDocument/2006/relationships/hyperlink" Target="https://pl.wikipedia.org/wiki/Mikrobiologia" TargetMode="External"/><Relationship Id="rId7" Type="http://schemas.openxmlformats.org/officeDocument/2006/relationships/hyperlink" Target="https://pl.wikipedia.org/wiki/Szkar%C5%82upnie" TargetMode="External"/><Relationship Id="rId2" Type="http://schemas.openxmlformats.org/officeDocument/2006/relationships/hyperlink" Target="https://pl.wikipedia.org/wiki/Zoolog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Louis_Pasteur" TargetMode="External"/><Relationship Id="rId5" Type="http://schemas.openxmlformats.org/officeDocument/2006/relationships/hyperlink" Target="https://pl.wikipedia.org/wiki/Odeski_Uniwersytet_Narodowy_im._Ilji_Miecznikowa" TargetMode="External"/><Relationship Id="rId4" Type="http://schemas.openxmlformats.org/officeDocument/2006/relationships/hyperlink" Target="https://pl.wikipedia.org/wiki/Laureaci_Nagrody_Nobla_w_dziedzinie_fizjologii_lub_medycyny" TargetMode="External"/><Relationship Id="rId9" Type="http://schemas.openxmlformats.org/officeDocument/2006/relationships/hyperlink" Target="https://pl.wikipedia.org/wiki/Paul_Ehrlic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Laureaci_Nagrody_Nobla_w_dziedzinie_fizjologii_lub_medycyny" TargetMode="External"/><Relationship Id="rId2" Type="http://schemas.openxmlformats.org/officeDocument/2006/relationships/hyperlink" Target="https://pl.wikipedia.org/wiki/Mikrobiologi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Euromajdan" TargetMode="External"/><Relationship Id="rId2" Type="http://schemas.openxmlformats.org/officeDocument/2006/relationships/hyperlink" Target="https://pl.wikipedia.org/wiki/Prawa_cz%C5%82owie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Demokracja" TargetMode="External"/><Relationship Id="rId5" Type="http://schemas.openxmlformats.org/officeDocument/2006/relationships/hyperlink" Target="https://pl.wikipedia.org/wiki/Donieckie_Zag%C5%82%C4%99bie_W%C4%99glowe" TargetMode="External"/><Relationship Id="rId4" Type="http://schemas.openxmlformats.org/officeDocument/2006/relationships/hyperlink" Target="https://pl.wikipedia.org/wiki/P%C3%B3%C5%82wysep_Krymsk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ABCDEFE-5A9F-E4E5-3CAC-50E00DEE0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151" y="1080221"/>
            <a:ext cx="5608806" cy="407857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2C01E11-3323-302F-DC5C-8C5BF632D84C}"/>
              </a:ext>
            </a:extLst>
          </p:cNvPr>
          <p:cNvSpPr txBox="1"/>
          <p:nvPr/>
        </p:nvSpPr>
        <p:spPr>
          <a:xfrm>
            <a:off x="1547446" y="2096085"/>
            <a:ext cx="432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0070C0"/>
                </a:solidFill>
                <a:latin typeface="Calibri"/>
                <a:cs typeface="Calibri Light"/>
              </a:rPr>
              <a:t>Ukraińscy nobliści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9633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8D3F24-1C50-97B9-BE45-77B9B2C6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Ilja </a:t>
            </a:r>
            <a:r>
              <a:rPr lang="pl-PL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Iljicz</a:t>
            </a:r>
            <a:r>
              <a:rPr lang="pl-P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Miecznikow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C265B1-86DE-2030-9E9B-4E21081F8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pl-PL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ur. W 1845, ukraiński </a:t>
            </a:r>
            <a:r>
              <a:rPr lang="pl-PL" b="0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2" tooltip="Zoolog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zoolog</a:t>
            </a:r>
            <a:r>
              <a:rPr lang="pl-PL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i </a:t>
            </a:r>
            <a:r>
              <a:rPr lang="pl-PL" b="0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3" tooltip="Mikrobiolog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mikrobiolog</a:t>
            </a:r>
            <a:r>
              <a:rPr lang="pl-PL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pl-PL" b="0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4" tooltip="Laureaci Nagrody Nobla w dziedzinie fizjologii lub medycy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laureat Nagrody Nobla w dziedzinie fizjologii/medycyny</a:t>
            </a:r>
            <a:r>
              <a:rPr lang="pl-PL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w </a:t>
            </a:r>
            <a:r>
              <a:rPr lang="pl-PL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1908</a:t>
            </a:r>
            <a:r>
              <a:rPr lang="pl-PL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roku.</a:t>
            </a:r>
          </a:p>
          <a:p>
            <a:pPr algn="l"/>
            <a:r>
              <a:rPr lang="pl-PL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profesor zoologii i anatomii porównawczej na </a:t>
            </a:r>
            <a:r>
              <a:rPr lang="pl-PL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5" tooltip="Odeski Uniwersytet Narodowy im. Ilji Miecznikow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Uniwersytecie w Odessie</a:t>
            </a:r>
            <a:endParaRPr lang="pl-PL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l-PL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Od 1887 prowadził badania na zaproszenie </a:t>
            </a:r>
            <a:r>
              <a:rPr lang="pl-PL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6" tooltip="Louis Pasteu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Louisa Pasteura</a:t>
            </a:r>
            <a:r>
              <a:rPr lang="pl-PL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w paryskim Instytucie Pasteura.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Jako pierwszy – w trakcie badań nad larwami </a:t>
            </a:r>
            <a:r>
              <a:rPr lang="pl-PL" b="0" i="0" u="none" strike="noStrike" dirty="0">
                <a:effectLst/>
                <a:latin typeface="Arial" panose="020B0604020202020204" pitchFamily="34" charset="0"/>
                <a:hlinkClick r:id="rId7" tooltip="Szkarłupn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szkarłupni</a:t>
            </a:r>
            <a:r>
              <a:rPr lang="pl-PL" b="0" i="0" dirty="0">
                <a:effectLst/>
                <a:latin typeface="Arial" panose="020B0604020202020204" pitchFamily="34" charset="0"/>
              </a:rPr>
              <a:t> – zaobserwował zjawisko </a:t>
            </a:r>
            <a:r>
              <a:rPr lang="pl-PL" b="1" i="0" u="none" strike="noStrike" dirty="0">
                <a:effectLst/>
                <a:latin typeface="Arial" panose="020B0604020202020204" pitchFamily="34" charset="0"/>
                <a:hlinkClick r:id="rId8" tooltip="Fagocytoz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fagocytozy</a:t>
            </a:r>
            <a:r>
              <a:rPr lang="pl-PL" b="1" i="0" dirty="0">
                <a:effectLst/>
                <a:latin typeface="Arial" panose="020B0604020202020204" pitchFamily="34" charset="0"/>
              </a:rPr>
              <a:t>; </a:t>
            </a:r>
            <a:r>
              <a:rPr lang="pl-PL" b="0" i="0" dirty="0">
                <a:effectLst/>
                <a:latin typeface="Arial" panose="020B0604020202020204" pitchFamily="34" charset="0"/>
              </a:rPr>
              <a:t>wysunął teorię, że odgrywa ona </a:t>
            </a:r>
            <a:r>
              <a:rPr lang="pl-PL" b="1" i="0" dirty="0">
                <a:solidFill>
                  <a:srgbClr val="D60093"/>
                </a:solidFill>
                <a:effectLst/>
                <a:latin typeface="Arial" panose="020B0604020202020204" pitchFamily="34" charset="0"/>
              </a:rPr>
              <a:t>kluczową rolę w odporności</a:t>
            </a:r>
            <a:r>
              <a:rPr lang="pl-PL" b="0" i="0" dirty="0">
                <a:effectLst/>
                <a:latin typeface="Arial" panose="020B0604020202020204" pitchFamily="34" charset="0"/>
              </a:rPr>
              <a:t> (1893). Za prace nad odpornością wraz z </a:t>
            </a:r>
            <a:r>
              <a:rPr lang="pl-PL" b="0" i="0" u="none" strike="noStrike" dirty="0">
                <a:effectLst/>
                <a:latin typeface="Arial" panose="020B0604020202020204" pitchFamily="34" charset="0"/>
                <a:hlinkClick r:id="rId9" tooltip="Paul Ehrli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Paulem Ehrlichem</a:t>
            </a:r>
            <a:r>
              <a:rPr lang="pl-PL" b="0" i="0" dirty="0">
                <a:effectLst/>
                <a:latin typeface="Arial" panose="020B0604020202020204" pitchFamily="34" charset="0"/>
              </a:rPr>
              <a:t> otrzymał </a:t>
            </a:r>
            <a:r>
              <a:rPr lang="pl-PL" b="0" i="0" u="none" strike="noStrike" dirty="0">
                <a:effectLst/>
                <a:latin typeface="Arial" panose="020B0604020202020204" pitchFamily="34" charset="0"/>
                <a:hlinkClick r:id="rId4" tooltip="Laureaci Nagrody Nobla w dziedzinie fizjologii lub medycy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Nagrodę Nobla</a:t>
            </a:r>
            <a:r>
              <a:rPr lang="pl-PL" b="0" i="0" dirty="0">
                <a:effectLst/>
                <a:latin typeface="Arial" panose="020B0604020202020204" pitchFamily="34" charset="0"/>
              </a:rPr>
              <a:t> w </a:t>
            </a:r>
            <a:r>
              <a:rPr lang="pl-PL" b="1" i="0" dirty="0">
                <a:effectLst/>
                <a:latin typeface="Arial" panose="020B0604020202020204" pitchFamily="34" charset="0"/>
              </a:rPr>
              <a:t>1908</a:t>
            </a:r>
            <a:r>
              <a:rPr lang="pl-PL" b="0" i="0" dirty="0">
                <a:effectLst/>
                <a:latin typeface="Arial" panose="020B0604020202020204" pitchFamily="34" charset="0"/>
              </a:rPr>
              <a:t> roku.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727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C76236-0ED1-9D76-4678-87FF8452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4600"/>
              <a:t>„Dobre” bakterie Miecznikowa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93922F-2782-6CD6-2F98-DB4DC57B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l-PL" sz="2200"/>
              <a:t>Ilia Miecznikow odkrył, że za prawidłowe trawienie błonnika przez ludzki organizm odpowiadają tzw. „dobre” bakterie. </a:t>
            </a:r>
          </a:p>
          <a:p>
            <a:r>
              <a:rPr lang="pl-PL" sz="2200"/>
              <a:t>Organizm ludzki „dobrych” bakterii sam nie produkuje. Najlepiej wprowadzić je spożywając kiszonki – kapustę czy ogórki kiszone. </a:t>
            </a:r>
          </a:p>
        </p:txBody>
      </p:sp>
      <p:pic>
        <p:nvPicPr>
          <p:cNvPr id="5" name="Obraz 4" descr="Obraz zawierający żywność, różny, kilka, zestaw&#10;&#10;Opis wygenerowany automatycznie">
            <a:extLst>
              <a:ext uri="{FF2B5EF4-FFF2-40B4-BE49-F238E27FC236}">
                <a16:creationId xmlns:a16="http://schemas.microsoft.com/office/drawing/2014/main" id="{EC35AABD-AA5C-0B92-26C0-1CE1A87C1D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1" r="1774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719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ort, owoce, kwiat, zdobione">
            <a:extLst>
              <a:ext uri="{FF2B5EF4-FFF2-40B4-BE49-F238E27FC236}">
                <a16:creationId xmlns:a16="http://schemas.microsoft.com/office/drawing/2014/main" id="{CAE57BE5-5DAC-0C31-FA53-B7E8F95C11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6" b="310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BECAFE-943F-B2CD-F788-74D3BA84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JOGURT Miecznikowa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60B1E8-34B7-AA62-FA2E-CA49AC3EB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pl-PL" sz="1800" dirty="0"/>
              <a:t>„Dobre” bakterie odpowiadają też za opóźnienie starzenia się organizmu, czyli tzw. długowieczność.</a:t>
            </a:r>
          </a:p>
          <a:p>
            <a:r>
              <a:rPr lang="pl-PL" sz="1800" dirty="0"/>
              <a:t>Miecznikow odkrył, że najwięcej bakterii „długowieczności” jest w sfermentowanych produktach mlecznych </a:t>
            </a:r>
          </a:p>
          <a:p>
            <a:r>
              <a:rPr lang="pl-PL" sz="1800" dirty="0"/>
              <a:t>Zatem YOGURT jest niezwykle pożądanym elementem naszego żywienia, aby żyć długo i czuć się młodo. </a:t>
            </a:r>
          </a:p>
        </p:txBody>
      </p:sp>
    </p:spTree>
    <p:extLst>
      <p:ext uri="{BB962C8B-B14F-4D97-AF65-F5344CB8AC3E}">
        <p14:creationId xmlns:p14="http://schemas.microsoft.com/office/powerpoint/2010/main" val="124811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875D62-1143-12E6-3712-46128C23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Selman</a:t>
            </a:r>
            <a:r>
              <a:rPr lang="pl-PL" dirty="0"/>
              <a:t> Abraham Waksman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25B7F7-BCDF-9ECC-5D7A-4928345C6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1888- 1973 – amerykański </a:t>
            </a:r>
            <a:r>
              <a:rPr lang="pl-P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Mikrobiologia"/>
              </a:rPr>
              <a:t>mikrobiolog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pochodzący z Ukrainy, laureat </a:t>
            </a:r>
            <a:r>
              <a:rPr lang="pl-P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Laureaci Nagrody Nobla w dziedzinie fizjologii lub medycyny"/>
              </a:rPr>
              <a:t>Nagrody Nobla w dziedzinie fizjologii / medycyny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Urodził się w Nowej </a:t>
            </a:r>
            <a:r>
              <a:rPr lang="pl-P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Pryłuce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znajdującej się wówczas na terenie Imperium Rosyjskiego, obecnie na Ukrainie. </a:t>
            </a:r>
          </a:p>
          <a:p>
            <a:pPr algn="l"/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 1910 po ukończeniu  Gimnazjum w Odessie, wyjechał do Stanów Zjednoczonych.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810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286358" y="508630"/>
            <a:ext cx="59048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l-PL" sz="3600" dirty="0" err="1"/>
              <a:t>Selman</a:t>
            </a:r>
            <a:r>
              <a:rPr lang="pl-PL" sz="3600" dirty="0"/>
              <a:t> Abraham Waksman</a:t>
            </a:r>
            <a:endParaRPr kumimoji="0" lang="pl-PL" altLang="pl-PL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84882" y="1740281"/>
            <a:ext cx="514557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W </a:t>
            </a: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1952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roku </a:t>
            </a:r>
            <a:r>
              <a:rPr kumimoji="0" lang="en-CA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elman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Wa</a:t>
            </a:r>
            <a:r>
              <a:rPr kumimoji="0" lang="en-CA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ks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man</a:t>
            </a:r>
            <a:endParaRPr kumimoji="0" lang="uk-UA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otrzymał Nagrodę Nobla</a:t>
            </a:r>
            <a:endParaRPr kumimoji="0" lang="uk-UA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Arial Unicode MS" panose="020B0604020202020204" pitchFamily="34" charset="-128"/>
              </a:rPr>
              <a:t> „za odkrycie streptomycyny,</a:t>
            </a:r>
            <a:endParaRPr kumimoji="0" lang="uk-UA" altLang="pl-PL" b="0" i="0" u="none" strike="noStrike" cap="none" normalizeH="0" baseline="0" dirty="0">
              <a:ln>
                <a:noFill/>
              </a:ln>
              <a:solidFill>
                <a:srgbClr val="D60093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Arial Unicode MS" panose="020B0604020202020204" pitchFamily="34" charset="-128"/>
              </a:rPr>
              <a:t> pierwszego antybiotyku</a:t>
            </a:r>
            <a:endParaRPr kumimoji="0" lang="uk-UA" altLang="pl-PL" b="0" i="0" u="none" strike="noStrike" cap="none" normalizeH="0" baseline="0" dirty="0">
              <a:ln>
                <a:noFill/>
              </a:ln>
              <a:solidFill>
                <a:srgbClr val="D60093"/>
              </a:solidFill>
              <a:effectLst/>
              <a:latin typeface="Arial Unicode MS" panose="020B0604020202020204" pitchFamily="34" charset="-128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Arial Unicode MS" panose="020B0604020202020204" pitchFamily="34" charset="-128"/>
              </a:rPr>
              <a:t> skutecznego w leczeniu gruźlicy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”.</a:t>
            </a:r>
            <a:endParaRPr kumimoji="0" lang="uk-UA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latin typeface="Arial Unicode MS" panose="020B0604020202020204" pitchFamily="34" charset="-128"/>
              </a:rPr>
              <a:t> 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latin typeface="Arial Unicode MS" panose="020B0604020202020204" pitchFamily="34" charset="-128"/>
              </a:rPr>
              <a:t>Możemy </a:t>
            </a:r>
            <a:r>
              <a:rPr lang="en-CA" altLang="pl-PL" dirty="0">
                <a:latin typeface="Arial Unicode MS" panose="020B0604020202020204" pitchFamily="34" charset="-128"/>
              </a:rPr>
              <a:t>m</a:t>
            </a:r>
            <a:r>
              <a:rPr lang="pl-PL" altLang="pl-PL" dirty="0">
                <a:latin typeface="Arial Unicode MS" panose="020B0604020202020204" pitchFamily="34" charset="-128"/>
              </a:rPr>
              <a:t>u podziękować </a:t>
            </a:r>
            <a:endParaRPr lang="en-CA" altLang="pl-PL" dirty="0">
              <a:latin typeface="Arial Unicode MS" panose="020B0604020202020204" pitchFamily="34" charset="-128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latin typeface="Arial Unicode MS" panose="020B0604020202020204" pitchFamily="34" charset="-128"/>
              </a:rPr>
              <a:t>za uratowanie ludzkości od gruźlicy.</a:t>
            </a:r>
            <a:r>
              <a:rPr lang="pl-PL" altLang="pl-PL" dirty="0"/>
              <a:t> </a:t>
            </a:r>
            <a:endParaRPr lang="pl-PL" altLang="pl-PL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68" y="1473502"/>
            <a:ext cx="3192650" cy="39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5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C1283A-ED75-BC4A-2FF0-787E7E9F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60093"/>
                </a:solidFill>
              </a:rPr>
              <a:t>Centrum Wolności Obywatelskich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004BCA-6B94-E853-1A77-EEFAEB206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</a:rPr>
              <a:t>t</a:t>
            </a:r>
            <a:r>
              <a:rPr lang="pl-PL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 ukraińska </a:t>
            </a:r>
            <a:r>
              <a:rPr lang="pl-PL" i="0" dirty="0">
                <a:solidFill>
                  <a:srgbClr val="D60093"/>
                </a:solidFill>
                <a:effectLst/>
                <a:latin typeface="Arial" panose="020B0604020202020204" pitchFamily="34" charset="0"/>
              </a:rPr>
              <a:t>organizacja praw człowieka </a:t>
            </a:r>
            <a:r>
              <a:rPr lang="pl-PL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założona w 2007 roku. </a:t>
            </a:r>
          </a:p>
          <a:p>
            <a:pPr marL="0" indent="0">
              <a:buNone/>
            </a:pPr>
            <a:r>
              <a:rPr lang="pl-PL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W maju 2022 organizacja została uhonorowana Nagrodą Demokracji 2022, </a:t>
            </a:r>
          </a:p>
          <a:p>
            <a:pPr marL="0" indent="0">
              <a:buNone/>
            </a:pPr>
            <a:r>
              <a:rPr lang="pl-PL" i="0" dirty="0">
                <a:solidFill>
                  <a:srgbClr val="D60093"/>
                </a:solidFill>
                <a:effectLst/>
                <a:latin typeface="Arial" panose="020B0604020202020204" pitchFamily="34" charset="0"/>
              </a:rPr>
              <a:t>w październiku </a:t>
            </a:r>
            <a:r>
              <a:rPr lang="pl-PL" b="1" i="0" dirty="0">
                <a:solidFill>
                  <a:srgbClr val="D60093"/>
                </a:solidFill>
                <a:effectLst/>
                <a:latin typeface="Arial" panose="020B0604020202020204" pitchFamily="34" charset="0"/>
              </a:rPr>
              <a:t>2022 otrzymała </a:t>
            </a:r>
            <a:r>
              <a:rPr lang="pl-PL" b="1" dirty="0">
                <a:solidFill>
                  <a:srgbClr val="D60093"/>
                </a:solidFill>
                <a:latin typeface="Arial" panose="020B0604020202020204" pitchFamily="34" charset="0"/>
              </a:rPr>
              <a:t>Pokojową Nagrodę Nobla.</a:t>
            </a:r>
            <a:endParaRPr lang="pl-PL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Organizacja: 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</a:rPr>
              <a:t>- m</a:t>
            </a: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onitoruje przestrzeganie </a:t>
            </a:r>
            <a:r>
              <a:rPr lang="pl-PL" b="0" i="0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2" tooltip="Prawa człowie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praw człowieka</a:t>
            </a: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- sprawuje kontrolę publiczną nad działaniami organów ścigania, sądów i władz lokalnych, </a:t>
            </a:r>
          </a:p>
          <a:p>
            <a:pPr marL="0" indent="0">
              <a:buNone/>
            </a:pP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- prowadzi dochodzenia w sprawie przestępstw popełnionych podczas </a:t>
            </a:r>
            <a:r>
              <a:rPr lang="pl-PL" b="0" i="0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3" tooltip="Euromajd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Euromajdanu</a:t>
            </a: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- dokumentuje prześladowania polityczne na okupowanym </a:t>
            </a:r>
            <a:r>
              <a:rPr lang="pl-PL" b="0" i="0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4" tooltip="Półwysep Kryms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Krymie</a:t>
            </a: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- rejestruje naruszenia praw człowieka i zbrodnie wojenne w </a:t>
            </a:r>
            <a:r>
              <a:rPr lang="pl-PL" b="0" i="0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5" tooltip="Donieckie Zagłębie Węglow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Donbasie</a:t>
            </a: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- edukuje w zakresie praw człowieka i </a:t>
            </a:r>
            <a:r>
              <a:rPr lang="pl-PL" b="0" i="0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6" tooltip="Demokrac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demokracji</a:t>
            </a: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, programów solidarności międzynarodowej</a:t>
            </a: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pl-PL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99F9A7-BFA3-0675-D40F-DE3D46F1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Misja i wartości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729000-1567-E96F-FB6B-07DEE990B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Misją Centrum Wolności Obywatelskich jest działanie na rzecz ustanowienia systemu ochrony praw człowieka, demokracji i solidarności na Ukrainie i w regionie OBWE w celu wzmocnienia </a:t>
            </a:r>
            <a:r>
              <a:rPr lang="pl-PL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godności ludzkiej.</a:t>
            </a:r>
          </a:p>
          <a:p>
            <a:pPr marL="0" indent="0" algn="l">
              <a:buNone/>
            </a:pPr>
            <a:r>
              <a:rPr lang="pl-PL" b="0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Wartości deklarowane przez Centrum: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szacunek dla godności człowieka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wolność i prawa człowieka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praworządność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demokracja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solidarność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rozłączenie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niedyskryminacja.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949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38178B-A3DD-6DD1-EABC-F0A1181F4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144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l-PL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9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Dziękujemy za uwagę!</a:t>
            </a:r>
          </a:p>
          <a:p>
            <a:pPr marL="0" indent="0" algn="ctr">
              <a:buNone/>
            </a:pPr>
            <a:endParaRPr lang="pl-P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Prezentację wykonał uczeń kl. 8a: </a:t>
            </a:r>
            <a:r>
              <a:rPr lang="pl-PL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Vyhonnyi</a:t>
            </a:r>
            <a: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Nazarii</a:t>
            </a:r>
            <a: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Źródła: Wikipedia, Culture.pl </a:t>
            </a:r>
            <a:r>
              <a:rPr lang="pl-P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Ciekawostki.online</a:t>
            </a:r>
            <a:endParaRPr lang="pl-PL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sz="2800" dirty="0">
                <a:solidFill>
                  <a:srgbClr val="FEFFFF"/>
                </a:solidFill>
                <a:cs typeface="Calibri"/>
              </a:rPr>
              <a:t>Prezentację wykonali: 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FEFFFF"/>
                </a:solidFill>
                <a:cs typeface="Calibri"/>
              </a:rPr>
              <a:t>Hanna Jadwiga Głowacka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FEFFFF"/>
                </a:solidFill>
                <a:cs typeface="Calibri"/>
              </a:rPr>
              <a:t>Piotr Jag</a:t>
            </a:r>
            <a:endParaRPr lang="pl-PL" dirty="0"/>
          </a:p>
          <a:p>
            <a:pPr marL="0" indent="0">
              <a:buNone/>
            </a:pPr>
            <a:endParaRPr lang="pl-PL" dirty="0">
              <a:cs typeface="Calibri"/>
            </a:endParaRPr>
          </a:p>
          <a:p>
            <a:pPr marL="0" indent="0">
              <a:buNone/>
            </a:pPr>
            <a:r>
              <a:rPr lang="pl-PL" sz="2800" dirty="0">
                <a:solidFill>
                  <a:srgbClr val="FFFFFF"/>
                </a:solidFill>
                <a:cs typeface="Calibri Light"/>
              </a:rPr>
              <a:t>Dziękujemy za uwagę! Dziękujemy za uwagę!</a:t>
            </a:r>
            <a:endParaRPr lang="pl-PL" dirty="0">
              <a:cs typeface="Calibri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42729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469</Words>
  <Application>Microsoft Office PowerPoint</Application>
  <PresentationFormat>Panoramiczny</PresentationFormat>
  <Paragraphs>70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Times New Roman</vt:lpstr>
      <vt:lpstr>Motyw pakietu Office</vt:lpstr>
      <vt:lpstr>Prezentacja programu PowerPoint</vt:lpstr>
      <vt:lpstr>Ilja Iljicz Miecznikow</vt:lpstr>
      <vt:lpstr>„Dobre” bakterie Miecznikowa</vt:lpstr>
      <vt:lpstr>JOGURT Miecznikowa</vt:lpstr>
      <vt:lpstr>Selman Abraham Waksman</vt:lpstr>
      <vt:lpstr>Selman Abraham Waksman</vt:lpstr>
      <vt:lpstr>Centrum Wolności Obywatelskich</vt:lpstr>
      <vt:lpstr>Misja i wartości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ZOSIA</dc:creator>
  <cp:lastModifiedBy>Katarzyna Cnotalska</cp:lastModifiedBy>
  <cp:revision>28</cp:revision>
  <dcterms:created xsi:type="dcterms:W3CDTF">2023-01-31T18:01:11Z</dcterms:created>
  <dcterms:modified xsi:type="dcterms:W3CDTF">2023-02-25T13:53:36Z</dcterms:modified>
</cp:coreProperties>
</file>